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</p:sldMasterIdLst>
  <p:notesMasterIdLst>
    <p:notesMasterId r:id="rId24"/>
  </p:notesMasterIdLst>
  <p:handoutMasterIdLst>
    <p:handoutMasterId r:id="rId25"/>
  </p:handoutMasterIdLst>
  <p:sldIdLst>
    <p:sldId id="454" r:id="rId4"/>
    <p:sldId id="429" r:id="rId5"/>
    <p:sldId id="430" r:id="rId6"/>
    <p:sldId id="432" r:id="rId7"/>
    <p:sldId id="433" r:id="rId8"/>
    <p:sldId id="434" r:id="rId9"/>
    <p:sldId id="435" r:id="rId10"/>
    <p:sldId id="437" r:id="rId11"/>
    <p:sldId id="436" r:id="rId12"/>
    <p:sldId id="450" r:id="rId13"/>
    <p:sldId id="439" r:id="rId14"/>
    <p:sldId id="444" r:id="rId15"/>
    <p:sldId id="446" r:id="rId16"/>
    <p:sldId id="447" r:id="rId17"/>
    <p:sldId id="449" r:id="rId18"/>
    <p:sldId id="419" r:id="rId19"/>
    <p:sldId id="415" r:id="rId20"/>
    <p:sldId id="413" r:id="rId21"/>
    <p:sldId id="428" r:id="rId22"/>
    <p:sldId id="453" r:id="rId23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FFFF"/>
    <a:srgbClr val="3D6AA1"/>
    <a:srgbClr val="4F81BD"/>
    <a:srgbClr val="CCFF66"/>
    <a:srgbClr val="CCA500"/>
    <a:srgbClr val="E2B700"/>
    <a:srgbClr val="FFCC00"/>
    <a:srgbClr val="4370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81266" autoAdjust="0"/>
  </p:normalViewPr>
  <p:slideViewPr>
    <p:cSldViewPr>
      <p:cViewPr>
        <p:scale>
          <a:sx n="65" d="100"/>
          <a:sy n="65" d="100"/>
        </p:scale>
        <p:origin x="-13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9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488" y="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5039EFBA-6A6E-43CB-9AA5-FBF2CDB6ADA5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1391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488" y="651391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6D928DFA-E37A-434F-A756-782BB03BB8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801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488" y="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AF6647DA-D79F-4632-A8F6-DC8B28EFCCFD}" type="datetimeFigureOut">
              <a:rPr lang="ru-RU" smtClean="0"/>
              <a:pPr/>
              <a:t>28.10.2022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257549"/>
            <a:ext cx="7957820" cy="3086100"/>
          </a:xfrm>
          <a:prstGeom prst="rect">
            <a:avLst/>
          </a:prstGeom>
        </p:spPr>
        <p:txBody>
          <a:bodyPr vert="horz" lIns="91870" tIns="45935" rIns="91870" bIns="4593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1391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488" y="6513910"/>
            <a:ext cx="4310486" cy="34290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582286C2-AE96-440B-BAD1-56D338517B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689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286C2-AE96-440B-BAD1-56D338517BA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728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286C2-AE96-440B-BAD1-56D338517BA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460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286C2-AE96-440B-BAD1-56D338517BA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058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286C2-AE96-440B-BAD1-56D338517BA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364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286C2-AE96-440B-BAD1-56D338517BA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341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012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69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326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6126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0344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8830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269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970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874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612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974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33162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535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974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129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"/>
            <a:ext cx="9144000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Группа 13"/>
          <p:cNvGrpSpPr/>
          <p:nvPr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8608CBA-B3F6-4618-8286-8CB26C6236B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C1C6B436-3A8C-40BB-ABF9-220DA596809F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  <p:pic>
        <p:nvPicPr>
          <p:cNvPr id="20" name="Picture 1" descr="C:\Users\User\AppData\Local\Temp\Rar$DI00.335\год культурного наследия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8" y="0"/>
            <a:ext cx="1577235" cy="908720"/>
          </a:xfrm>
          <a:prstGeom prst="rect">
            <a:avLst/>
          </a:prstGeom>
          <a:noFill/>
        </p:spPr>
      </p:pic>
      <p:pic>
        <p:nvPicPr>
          <p:cNvPr id="22" name="Picture 2" descr="C:\Users\User\AppData\Local\Temp\Rar$DI03.415\цифровизац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8498" y="0"/>
            <a:ext cx="1615502" cy="9087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1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15F1680-A460-463F-A247-4DF3F0719F3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DF0F65C1-5E62-47F1-8CC6-B54EFA02C9B5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A63FAC8-97EF-46C3-B25D-D62D10D836B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161B3768-AF9E-4858-AAEB-7282C23880A5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3BB3FAE-8CB8-4252-A225-1FC6CE01851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40C3A1EA-2122-402A-AB4C-4906BF90E2C8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83916B9E-2896-4E14-8B68-EA2874D421C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CD5F02C2-9873-4E8B-A137-099FC8DA9478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A17D1014-6F26-49C9-9AC6-BCB81650BCF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5AB9DC23-C523-4DE1-B4E1-7EF947266D06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0B809CA0-34AD-41C0-8E30-DB26D6327B9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9F11C5FA-8228-426F-AD91-E8A0F02E9C23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/>
          <p:nvPr/>
        </p:nvGrpSpPr>
        <p:grpSpPr>
          <a:xfrm>
            <a:off x="0" y="0"/>
            <a:ext cx="3491880" cy="2780928"/>
            <a:chOff x="0" y="0"/>
            <a:chExt cx="6876256" cy="5445224"/>
          </a:xfrm>
        </p:grpSpPr>
        <p:sp>
          <p:nvSpPr>
            <p:cNvPr id="7" name="Половина рамки 6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овина рамки 7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овина рамки 8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3" name="Половина рамки 12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овина рамки 13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овина рамки 14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" name="Рисунок 17" descr="ТА1ССР-основной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0"/>
            <a:ext cx="1547664" cy="8399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4032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2126E01-8534-4472-B5B7-EEDDB175120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854A968C-11E9-4090-BAEF-E534FFB0F712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4EAC4107-E2B7-4B54-A47B-9E6CEE50EA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3E07F354-EE48-43A3-A1DB-A57DBC1C126A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89A0C6A-29B9-42FE-A48A-6418402723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4943A7E2-82B8-4179-B3E2-A63F0C448395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8D0C703E-5B9D-45DA-8C9F-C376D743D9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793D510B-B18B-4823-8DAE-2D4EBEB876DE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795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7825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81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59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876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63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77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9D1EDC-A2B1-4467-8D3F-4DFD9B83CAD8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2570F2-E200-4629-A09A-B32E2C0D788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97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4000" cy="686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0" y="0"/>
            <a:ext cx="4644008" cy="2348880"/>
            <a:chOff x="0" y="0"/>
            <a:chExt cx="6876256" cy="5445224"/>
          </a:xfrm>
        </p:grpSpPr>
        <p:sp>
          <p:nvSpPr>
            <p:cNvPr id="9" name="Половина рамки 8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овина рамки 9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овина рамки 10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овина рамки 11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овина рамки 12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 rot="10800000">
            <a:off x="7236296" y="5157192"/>
            <a:ext cx="1907704" cy="1700808"/>
            <a:chOff x="0" y="0"/>
            <a:chExt cx="6876256" cy="5445224"/>
          </a:xfrm>
        </p:grpSpPr>
        <p:sp>
          <p:nvSpPr>
            <p:cNvPr id="15" name="Половина рамки 14"/>
            <p:cNvSpPr/>
            <p:nvPr/>
          </p:nvSpPr>
          <p:spPr>
            <a:xfrm>
              <a:off x="0" y="0"/>
              <a:ext cx="6876256" cy="5445224"/>
            </a:xfrm>
            <a:prstGeom prst="halfFrame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овина рамки 15"/>
            <p:cNvSpPr/>
            <p:nvPr/>
          </p:nvSpPr>
          <p:spPr>
            <a:xfrm>
              <a:off x="0" y="0"/>
              <a:ext cx="5868144" cy="4581128"/>
            </a:xfrm>
            <a:prstGeom prst="halfFram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овина рамки 16"/>
            <p:cNvSpPr/>
            <p:nvPr/>
          </p:nvSpPr>
          <p:spPr>
            <a:xfrm>
              <a:off x="0" y="0"/>
              <a:ext cx="4860032" cy="3645024"/>
            </a:xfrm>
            <a:prstGeom prst="halfFrame">
              <a:avLst/>
            </a:prstGeom>
            <a:solidFill>
              <a:srgbClr val="A7C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оловина рамки 17"/>
            <p:cNvSpPr/>
            <p:nvPr/>
          </p:nvSpPr>
          <p:spPr>
            <a:xfrm>
              <a:off x="0" y="0"/>
              <a:ext cx="3995936" cy="2780928"/>
            </a:xfrm>
            <a:prstGeom prst="halfFrame">
              <a:avLst/>
            </a:prstGeom>
            <a:solidFill>
              <a:srgbClr val="0D8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оловина рамки 18"/>
            <p:cNvSpPr/>
            <p:nvPr/>
          </p:nvSpPr>
          <p:spPr>
            <a:xfrm>
              <a:off x="0" y="0"/>
              <a:ext cx="3131840" cy="1988840"/>
            </a:xfrm>
            <a:prstGeom prst="halfFram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26BC73A-CA73-4AFE-A1B1-DFC624623D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28.10.2022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9228DCF5-5CE6-4558-8BE8-A664E2E11E6A}" type="slidenum">
              <a:rPr lang="ru-RU" altLang="ru-RU" smtClean="0">
                <a:cs typeface="Arial" panose="020B0604020202020204" pitchFamily="34" charset="0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  <p:pic>
        <p:nvPicPr>
          <p:cNvPr id="22" name="Picture 2" descr="C:\Documents and Settings\РС\Рабочий стол\год род яз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1"/>
            <a:ext cx="1907704" cy="79125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4305300" y="1295400"/>
            <a:ext cx="4101704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27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" Некоторые учителя видят свои педагогические неудачи в учениках и крайне редко в несовершенных………» </a:t>
            </a:r>
            <a:endParaRPr lang="ru-RU" altLang="ru-RU" sz="27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07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254" y="1208485"/>
            <a:ext cx="2235994" cy="3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6" name="TextBox 10"/>
          <p:cNvSpPr txBox="1">
            <a:spLocks noChangeArrowheads="1"/>
          </p:cNvSpPr>
          <p:nvPr/>
        </p:nvSpPr>
        <p:spPr bwMode="auto">
          <a:xfrm>
            <a:off x="367903" y="4749404"/>
            <a:ext cx="3613547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21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Эдвард Стоунс - профессор, </a:t>
            </a:r>
          </a:p>
          <a:p>
            <a:pPr algn="ctr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21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психолог, педагог</a:t>
            </a:r>
          </a:p>
          <a:p>
            <a:pPr algn="ctr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21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(1922-2005)</a:t>
            </a:r>
            <a:endParaRPr lang="ru-RU" altLang="ru-RU" sz="21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30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Образовательные технологии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27615025"/>
              </p:ext>
            </p:extLst>
          </p:nvPr>
        </p:nvGraphicFramePr>
        <p:xfrm>
          <a:off x="285750" y="1124743"/>
          <a:ext cx="8858312" cy="4668160"/>
        </p:xfrm>
        <a:graphic>
          <a:graphicData uri="http://schemas.openxmlformats.org/drawingml/2006/table">
            <a:tbl>
              <a:tblPr bandRow="1">
                <a:tableStyleId>{35758FB7-9AC5-4552-8A53-C91805E547FA}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380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1541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технологий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5960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Информационно-коммуникативные(ИКТ)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и неограниченное обогащение содержания образования, использование интегрированных курсов, доступ в ИНТЕРНЕТ.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7227406"/>
                  </a:ext>
                </a:extLst>
              </a:tr>
              <a:tr h="668940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Кейс - технологии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технология для краткосрочного обучения , на основе реальных или вымышленных ситуаций, направленная не столько на освоение знаний, сколько на формирование у слушателей новых качеств и умений.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14961075"/>
                  </a:ext>
                </a:extLst>
              </a:tr>
              <a:tr h="1114899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Критического мышления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формирующую навыки работы с информацией; совокупность разнообразных приёмов, направленных на то, чтобы сначала заинтересовать педагога (пробудить в нём исследовательскую, творческую активность), затем предоставить ему условия для осмысления материала и помочь ему обобщить приобретённые знания.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1293767"/>
                  </a:ext>
                </a:extLst>
              </a:tr>
              <a:tr h="668940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Проектная технология</a:t>
                      </a:r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 проектной деятельности – личностно ориентированная</a:t>
                      </a:r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технология, способ организации самостоятельной деятельности</a:t>
                      </a:r>
                    </a:p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учащихся, направленный на решение задачи учебного проекта.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9089429"/>
                  </a:ext>
                </a:extLst>
              </a:tr>
              <a:tr h="668940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 интегрированного обучения</a:t>
                      </a:r>
                    </a:p>
                    <a:p>
                      <a:pPr algn="just">
                        <a:lnSpc>
                          <a:spcPct val="9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подразумевает включение бинарных учебных занятий, а также занятий с использованием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межпредметных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связей.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9289392"/>
                  </a:ext>
                </a:extLst>
              </a:tr>
              <a:tr h="668940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 мастерских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этой технологии знания не даются, а выстраиваются в паре или группе с опорой на свой личный опыт, учитель – мастер лишь предоставляет ему необходимый материал в виде заданий для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5889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66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5040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Парад муниципальных методических объединений </a:t>
            </a:r>
            <a:br>
              <a:rPr lang="ru-RU" dirty="0" smtClean="0"/>
            </a:br>
            <a:r>
              <a:rPr lang="ru-RU" dirty="0" smtClean="0"/>
              <a:t>педагогических работников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" r="8645"/>
          <a:stretch/>
        </p:blipFill>
        <p:spPr>
          <a:xfrm>
            <a:off x="144016" y="1988840"/>
            <a:ext cx="4139952" cy="35283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988840"/>
            <a:ext cx="4740019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412776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</a:rPr>
              <a:t>ММО </a:t>
            </a:r>
            <a:r>
              <a:rPr lang="ru-RU" sz="2400" dirty="0">
                <a:latin typeface="Times New Roman" panose="02020603050405020304" pitchFamily="18" charset="0"/>
              </a:rPr>
              <a:t>уделяют пристальное внимание</a:t>
            </a:r>
            <a:r>
              <a:rPr lang="ru-RU" sz="2400" b="1" dirty="0">
                <a:latin typeface="Times New Roman" panose="02020603050405020304" pitchFamily="18" charset="0"/>
              </a:rPr>
              <a:t> самообразованию, саморазвитию, самосовершенствованию </a:t>
            </a:r>
            <a:r>
              <a:rPr lang="ru-RU" sz="2400" dirty="0">
                <a:latin typeface="Times New Roman" panose="02020603050405020304" pitchFamily="18" charset="0"/>
              </a:rPr>
              <a:t>педагогических работников.</a:t>
            </a:r>
            <a:endParaRPr lang="ru-RU" sz="2400" dirty="0"/>
          </a:p>
          <a:p>
            <a:pPr algn="just"/>
            <a:r>
              <a:rPr lang="ru-RU" sz="2400" dirty="0">
                <a:latin typeface="Times New Roman" panose="02020603050405020304" pitchFamily="18" charset="0"/>
              </a:rPr>
              <a:t>В целях развития творческого потенциала, выявления и повышения качества преподавания наиболее распространенной формой является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взаимопосещение</a:t>
            </a:r>
            <a:r>
              <a:rPr lang="ru-RU" sz="2400" b="1" dirty="0" smtClean="0">
                <a:latin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</a:rPr>
              <a:t>которое </a:t>
            </a:r>
            <a:r>
              <a:rPr lang="ru-RU" sz="2400" dirty="0">
                <a:latin typeface="Times New Roman" panose="02020603050405020304" pitchFamily="18" charset="0"/>
              </a:rPr>
              <a:t>позволяет совершенствовать профессиональное мастерство через обмен опытом работы по оказанию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</a:rPr>
              <a:t>методической помощи в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</a:rPr>
              <a:t>апробировании и введении инновационных форм и методов преподавания учебного предмета.</a:t>
            </a:r>
            <a:endParaRPr lang="ru-RU" sz="2400" dirty="0">
              <a:effectLst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59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1656183"/>
          </a:xfrm>
        </p:spPr>
        <p:txBody>
          <a:bodyPr>
            <a:normAutofit/>
          </a:bodyPr>
          <a:lstStyle/>
          <a:p>
            <a:r>
              <a:rPr lang="ru-RU" sz="4000" i="0" dirty="0">
                <a:solidFill>
                  <a:prstClr val="black"/>
                </a:solidFill>
              </a:rPr>
              <a:t>Взаимодействие с ведомственными организациями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467544" y="2852936"/>
            <a:ext cx="8280920" cy="3240360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sz="2500" dirty="0">
                <a:solidFill>
                  <a:prstClr val="black"/>
                </a:solidFill>
              </a:rPr>
              <a:t>ГАОУ ДПО «Институт развития образования РТ»;</a:t>
            </a:r>
          </a:p>
          <a:p>
            <a:pPr lvl="0" algn="just"/>
            <a:r>
              <a:rPr lang="ru-RU" sz="2500" dirty="0">
                <a:solidFill>
                  <a:prstClr val="black"/>
                </a:solidFill>
              </a:rPr>
              <a:t>НОУДПО «Центр социального гуманитарного образования» г. Казань;</a:t>
            </a:r>
          </a:p>
          <a:p>
            <a:pPr lvl="0" algn="just"/>
            <a:r>
              <a:rPr lang="ru-RU" sz="2500" dirty="0">
                <a:solidFill>
                  <a:prstClr val="black"/>
                </a:solidFill>
              </a:rPr>
              <a:t>Приволжский межрегиональный центр повышения квалификации и профессиональной переподготовки работников образования </a:t>
            </a:r>
            <a:r>
              <a:rPr lang="ru-RU" sz="2500" dirty="0" err="1">
                <a:solidFill>
                  <a:prstClr val="black"/>
                </a:solidFill>
              </a:rPr>
              <a:t>ИПиО</a:t>
            </a:r>
            <a:r>
              <a:rPr lang="ru-RU" sz="2500" dirty="0">
                <a:solidFill>
                  <a:prstClr val="black"/>
                </a:solidFill>
              </a:rPr>
              <a:t> КФУ;</a:t>
            </a:r>
          </a:p>
          <a:p>
            <a:pPr lvl="0" algn="just"/>
            <a:r>
              <a:rPr lang="ru-RU" sz="2500" dirty="0">
                <a:solidFill>
                  <a:prstClr val="black"/>
                </a:solidFill>
              </a:rPr>
              <a:t>ФГБОУ «</a:t>
            </a:r>
            <a:r>
              <a:rPr lang="ru-RU" sz="2500" dirty="0" err="1">
                <a:solidFill>
                  <a:prstClr val="black"/>
                </a:solidFill>
              </a:rPr>
              <a:t>Набережночелнинский</a:t>
            </a:r>
            <a:r>
              <a:rPr lang="ru-RU" sz="2500" dirty="0">
                <a:solidFill>
                  <a:prstClr val="black"/>
                </a:solidFill>
              </a:rPr>
              <a:t> государственный педагогический университет»; </a:t>
            </a:r>
          </a:p>
          <a:p>
            <a:pPr lvl="0" algn="just"/>
            <a:r>
              <a:rPr lang="ru-RU" sz="2500" dirty="0">
                <a:solidFill>
                  <a:prstClr val="black"/>
                </a:solidFill>
              </a:rPr>
              <a:t>Университет управления «ТИСБИ»;</a:t>
            </a:r>
          </a:p>
          <a:p>
            <a:pPr lvl="0" algn="just"/>
            <a:r>
              <a:rPr lang="ru-RU" sz="2500" dirty="0">
                <a:solidFill>
                  <a:prstClr val="black"/>
                </a:solidFill>
              </a:rPr>
              <a:t>Центр интеллектуальной культуры и спорта «Каисса г. Москва;</a:t>
            </a:r>
          </a:p>
          <a:p>
            <a:pPr lvl="0" algn="just"/>
            <a:r>
              <a:rPr lang="ru-RU" sz="2500" dirty="0">
                <a:solidFill>
                  <a:prstClr val="black"/>
                </a:solidFill>
              </a:rPr>
              <a:t>Технопарки «</a:t>
            </a:r>
            <a:r>
              <a:rPr lang="ru-RU" sz="2500" dirty="0" err="1">
                <a:solidFill>
                  <a:prstClr val="black"/>
                </a:solidFill>
              </a:rPr>
              <a:t>Кванториум</a:t>
            </a:r>
            <a:r>
              <a:rPr lang="ru-RU" sz="2500" dirty="0">
                <a:solidFill>
                  <a:prstClr val="black"/>
                </a:solidFill>
              </a:rPr>
              <a:t>» г. Альметьевска, г. Набережные Челны.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599EEB-E93E-401E-A579-CC9C0B91783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360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0" dirty="0" smtClean="0">
                <a:solidFill>
                  <a:prstClr val="black"/>
                </a:solidFill>
              </a:rPr>
              <a:t/>
            </a:r>
            <a:br>
              <a:rPr lang="ru-RU" sz="3200" i="0" dirty="0" smtClean="0">
                <a:solidFill>
                  <a:prstClr val="black"/>
                </a:solidFill>
              </a:rPr>
            </a:br>
            <a:r>
              <a:rPr lang="ru-RU" sz="3200" i="0" dirty="0" smtClean="0">
                <a:solidFill>
                  <a:prstClr val="black"/>
                </a:solidFill>
              </a:rPr>
              <a:t>Взаимодействие </a:t>
            </a:r>
            <a:r>
              <a:rPr lang="ru-RU" sz="3200" i="0" dirty="0">
                <a:solidFill>
                  <a:prstClr val="black"/>
                </a:solidFill>
              </a:rPr>
              <a:t>с центрами цифрового и гуманитарного профилей «Точка роста» на базах: </a:t>
            </a:r>
            <a:r>
              <a:rPr lang="ru-RU" sz="3200" i="0" dirty="0" err="1">
                <a:solidFill>
                  <a:prstClr val="black"/>
                </a:solidFill>
              </a:rPr>
              <a:t>Тимяшевской</a:t>
            </a:r>
            <a:r>
              <a:rPr lang="ru-RU" sz="3200" i="0" dirty="0">
                <a:solidFill>
                  <a:prstClr val="black"/>
                </a:solidFill>
              </a:rPr>
              <a:t> СОШ, </a:t>
            </a:r>
            <a:r>
              <a:rPr lang="ru-RU" sz="3200" i="0" dirty="0" err="1">
                <a:solidFill>
                  <a:prstClr val="black"/>
                </a:solidFill>
              </a:rPr>
              <a:t>Шугуровской</a:t>
            </a:r>
            <a:r>
              <a:rPr lang="ru-RU" sz="3200" i="0" dirty="0">
                <a:solidFill>
                  <a:prstClr val="black"/>
                </a:solidFill>
              </a:rPr>
              <a:t> СОШ им. В.П. Чкалова, </a:t>
            </a:r>
            <a:r>
              <a:rPr lang="ru-RU" sz="3200" i="0" dirty="0" err="1">
                <a:solidFill>
                  <a:prstClr val="black"/>
                </a:solidFill>
              </a:rPr>
              <a:t>Староиштирякской</a:t>
            </a:r>
            <a:r>
              <a:rPr lang="ru-RU" sz="3200" i="0" dirty="0">
                <a:solidFill>
                  <a:prstClr val="black"/>
                </a:solidFill>
              </a:rPr>
              <a:t> ООШ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99" y="2132856"/>
            <a:ext cx="2566541" cy="2407678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0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44" y="4540534"/>
            <a:ext cx="2951536" cy="2128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74" y="2653351"/>
            <a:ext cx="2787650" cy="1887183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2" name="Picture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540534"/>
            <a:ext cx="3024336" cy="1984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24944"/>
            <a:ext cx="2952328" cy="2736304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46212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512167"/>
          </a:xfrm>
        </p:spPr>
        <p:txBody>
          <a:bodyPr>
            <a:normAutofit/>
          </a:bodyPr>
          <a:lstStyle/>
          <a:p>
            <a:r>
              <a:rPr lang="ru-RU" sz="4000" i="0" dirty="0">
                <a:solidFill>
                  <a:prstClr val="black"/>
                </a:solidFill>
              </a:rPr>
              <a:t>Интеграция с муниципальными методическими объединениями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827584" y="3140968"/>
            <a:ext cx="6944816" cy="1368152"/>
          </a:xfrm>
        </p:spPr>
        <p:txBody>
          <a:bodyPr>
            <a:normAutofit fontScale="62500" lnSpcReduction="2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Интеграция между муниципальными объединениями естественно- научного, гуманитарного, художественно- эстетического, физкультурно- спортивного циклов способствует к целостному подходу к вопросам обучения и воспитания, подготовке широко эрудированных и компетентных педагогов.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10" y="4653136"/>
            <a:ext cx="2898068" cy="2088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30" y="4725144"/>
            <a:ext cx="2880320" cy="2016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725144"/>
            <a:ext cx="2808312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6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539552" y="4869160"/>
          <a:ext cx="8280920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Турнир педагогических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команд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2014-2015</a:t>
                      </a:r>
                      <a:endParaRPr lang="ru-RU" sz="105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2015-2016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504055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dirty="0" smtClean="0"/>
              <a:t>Методическая работа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599EEB-E93E-401E-A579-CC9C0B91783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75889734"/>
              </p:ext>
            </p:extLst>
          </p:nvPr>
        </p:nvGraphicFramePr>
        <p:xfrm>
          <a:off x="539552" y="1268759"/>
          <a:ext cx="7560839" cy="981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3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7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87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871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6170">
                <a:tc>
                  <a:txBody>
                    <a:bodyPr/>
                    <a:lstStyle/>
                    <a:p>
                      <a:pPr marL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+mj-cs"/>
                        </a:rPr>
                        <a:t>Семинары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Муниципальный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Зональный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Республиканский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959">
                <a:tc>
                  <a:txBody>
                    <a:bodyPr/>
                    <a:lstStyle/>
                    <a:p>
                      <a:pPr marL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2020-2021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959">
                <a:tc>
                  <a:txBody>
                    <a:bodyPr/>
                    <a:lstStyle/>
                    <a:p>
                      <a:pPr marL="228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2021-2022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619672" y="1772816"/>
            <a:ext cx="5853336" cy="350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655974"/>
              </p:ext>
            </p:extLst>
          </p:nvPr>
        </p:nvGraphicFramePr>
        <p:xfrm>
          <a:off x="1547664" y="2276872"/>
          <a:ext cx="6096000" cy="72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2020-2021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учебный год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2021-2022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учебный год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 профессиональных конкурса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4 профессиональных конкурса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90038"/>
              </p:ext>
            </p:extLst>
          </p:nvPr>
        </p:nvGraphicFramePr>
        <p:xfrm>
          <a:off x="107504" y="3068961"/>
          <a:ext cx="8712968" cy="3308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44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52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7731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07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Конкурсы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2021-2022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Результаты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15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«Учитель года по курсу ОБЖ»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участников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Победитель зонального этапа (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</a:rPr>
                        <a:t>Димиева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Э.А., МБОУ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</a:rPr>
                        <a:t> «СОШ №10»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158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Лауреат республиканского этапа (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</a:rPr>
                        <a:t>Димиева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Э.А., МБОУ «СОШ №10»)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81855697"/>
                  </a:ext>
                </a:extLst>
              </a:tr>
              <a:tr h="1203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«Учитель здоровья России»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7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</a:rPr>
                        <a:t> участников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Абсолютный победитель республиканского этапа (Магомедова К.Б., МБОУ «ООШ №1»)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Призёр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</a:rPr>
                        <a:t> всероссийского этапа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15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«Учитель года -2022»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 место (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</a:rPr>
                        <a:t>Аладова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Н.В., учитель технологии МБОУ «СОШ №7»)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85213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94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720080"/>
          </a:xfrm>
        </p:spPr>
        <p:txBody>
          <a:bodyPr>
            <a:noAutofit/>
          </a:bodyPr>
          <a:lstStyle/>
          <a:p>
            <a:r>
              <a:rPr lang="ru-RU" sz="4000" dirty="0" smtClean="0"/>
              <a:t>Результаты олимпиад 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17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64841158"/>
              </p:ext>
            </p:extLst>
          </p:nvPr>
        </p:nvGraphicFramePr>
        <p:xfrm>
          <a:off x="755576" y="1700808"/>
          <a:ext cx="8389116" cy="36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704">
                  <a:extLst>
                    <a:ext uri="{9D8B030D-6E8A-4147-A177-3AD203B41FA5}">
                      <a16:colId xmlns:a16="http://schemas.microsoft.com/office/drawing/2014/main" xmlns="" val="991770154"/>
                    </a:ext>
                  </a:extLst>
                </a:gridCol>
                <a:gridCol w="844359">
                  <a:extLst>
                    <a:ext uri="{9D8B030D-6E8A-4147-A177-3AD203B41FA5}">
                      <a16:colId xmlns:a16="http://schemas.microsoft.com/office/drawing/2014/main" xmlns="" val="1418755154"/>
                    </a:ext>
                  </a:extLst>
                </a:gridCol>
                <a:gridCol w="1016863">
                  <a:extLst>
                    <a:ext uri="{9D8B030D-6E8A-4147-A177-3AD203B41FA5}">
                      <a16:colId xmlns:a16="http://schemas.microsoft.com/office/drawing/2014/main" xmlns="" val="1183365376"/>
                    </a:ext>
                  </a:extLst>
                </a:gridCol>
                <a:gridCol w="935149">
                  <a:extLst>
                    <a:ext uri="{9D8B030D-6E8A-4147-A177-3AD203B41FA5}">
                      <a16:colId xmlns:a16="http://schemas.microsoft.com/office/drawing/2014/main" xmlns="" val="132516238"/>
                    </a:ext>
                  </a:extLst>
                </a:gridCol>
                <a:gridCol w="971468">
                  <a:extLst>
                    <a:ext uri="{9D8B030D-6E8A-4147-A177-3AD203B41FA5}">
                      <a16:colId xmlns:a16="http://schemas.microsoft.com/office/drawing/2014/main" xmlns="" val="137467867"/>
                    </a:ext>
                  </a:extLst>
                </a:gridCol>
                <a:gridCol w="826201">
                  <a:extLst>
                    <a:ext uri="{9D8B030D-6E8A-4147-A177-3AD203B41FA5}">
                      <a16:colId xmlns:a16="http://schemas.microsoft.com/office/drawing/2014/main" xmlns="" val="2292775120"/>
                    </a:ext>
                  </a:extLst>
                </a:gridCol>
                <a:gridCol w="953309">
                  <a:extLst>
                    <a:ext uri="{9D8B030D-6E8A-4147-A177-3AD203B41FA5}">
                      <a16:colId xmlns:a16="http://schemas.microsoft.com/office/drawing/2014/main" xmlns="" val="2861094579"/>
                    </a:ext>
                  </a:extLst>
                </a:gridCol>
                <a:gridCol w="826201">
                  <a:extLst>
                    <a:ext uri="{9D8B030D-6E8A-4147-A177-3AD203B41FA5}">
                      <a16:colId xmlns:a16="http://schemas.microsoft.com/office/drawing/2014/main" xmlns="" val="991759222"/>
                    </a:ext>
                  </a:extLst>
                </a:gridCol>
                <a:gridCol w="1016862">
                  <a:extLst>
                    <a:ext uri="{9D8B030D-6E8A-4147-A177-3AD203B41FA5}">
                      <a16:colId xmlns:a16="http://schemas.microsoft.com/office/drawing/2014/main" xmlns="" val="4043314377"/>
                    </a:ext>
                  </a:extLst>
                </a:gridCol>
              </a:tblGrid>
              <a:tr h="62759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Предмет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2020-2021</a:t>
                      </a:r>
                      <a:r>
                        <a:rPr lang="ru-RU" sz="1600" baseline="0" dirty="0" smtClean="0"/>
                        <a:t> учебный год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2021-2022 учебный год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2210695"/>
                  </a:ext>
                </a:extLst>
              </a:tr>
              <a:tr h="3963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9329259"/>
                  </a:ext>
                </a:extLst>
              </a:tr>
              <a:tr h="56153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призёры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призёры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призёры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призёры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597410"/>
                  </a:ext>
                </a:extLst>
              </a:tr>
              <a:tr h="56153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Искусство</a:t>
                      </a:r>
                      <a:r>
                        <a:rPr lang="ru-RU" sz="1400" baseline="0" dirty="0" smtClean="0"/>
                        <a:t> (МХК)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50531542"/>
                  </a:ext>
                </a:extLst>
              </a:tr>
              <a:tr h="56153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Физическая культура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14847863"/>
                  </a:ext>
                </a:extLst>
              </a:tr>
              <a:tr h="33031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ОБЖ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0681062"/>
                  </a:ext>
                </a:extLst>
              </a:tr>
              <a:tr h="56153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Технология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2039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08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Результативность участия в республиканских конкурсах, соревнованиях в 2021-2022 учебном году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18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31678048"/>
              </p:ext>
            </p:extLst>
          </p:nvPr>
        </p:nvGraphicFramePr>
        <p:xfrm>
          <a:off x="323529" y="2132859"/>
          <a:ext cx="8821240" cy="6236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196">
                  <a:extLst>
                    <a:ext uri="{9D8B030D-6E8A-4147-A177-3AD203B41FA5}">
                      <a16:colId xmlns:a16="http://schemas.microsoft.com/office/drawing/2014/main" xmlns="" val="4028735029"/>
                    </a:ext>
                  </a:extLst>
                </a:gridCol>
                <a:gridCol w="3936424">
                  <a:extLst>
                    <a:ext uri="{9D8B030D-6E8A-4147-A177-3AD203B41FA5}">
                      <a16:colId xmlns:a16="http://schemas.microsoft.com/office/drawing/2014/main" xmlns="" val="4200354924"/>
                    </a:ext>
                  </a:extLst>
                </a:gridCol>
                <a:gridCol w="767268">
                  <a:extLst>
                    <a:ext uri="{9D8B030D-6E8A-4147-A177-3AD203B41FA5}">
                      <a16:colId xmlns:a16="http://schemas.microsoft.com/office/drawing/2014/main" xmlns="" val="3634048829"/>
                    </a:ext>
                  </a:extLst>
                </a:gridCol>
                <a:gridCol w="3643352">
                  <a:extLst>
                    <a:ext uri="{9D8B030D-6E8A-4147-A177-3AD203B41FA5}">
                      <a16:colId xmlns:a16="http://schemas.microsoft.com/office/drawing/2014/main" xmlns="" val="1941227622"/>
                    </a:ext>
                  </a:extLst>
                </a:gridCol>
              </a:tblGrid>
              <a:tr h="6313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п.п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Мероприятия, конкурсы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Приняло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32980280"/>
                  </a:ext>
                </a:extLst>
              </a:tr>
              <a:tr h="45544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среди юнармейских отрядов на лучшее знание государственной символики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России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Татарстана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место- СОШ №5, ДДТ, 3 место – СОШ №8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55741426"/>
                  </a:ext>
                </a:extLst>
              </a:tr>
              <a:tr h="92232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Чемпионат Школьной баскетбольной лиги «КЭС-БАСКЕТ» среди команд общеобразовательных организаций Республики Татарстан сезона 2021/2022 учебного года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место – команда МБОУ «Лицей №12»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01445250"/>
                  </a:ext>
                </a:extLst>
              </a:tr>
              <a:tr h="45544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Чемпионат школьной волейбольной лиги среди команд учащихся  РТ сезона 2021/2022 учебного года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место – команда МБОУ «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Тимяшевская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47365774"/>
                  </a:ext>
                </a:extLst>
              </a:tr>
              <a:tr h="455442"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Регинальная военно- патриотическая игра «К защите родины готов!»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место- команда МБОУ «Лицей №12»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38792354"/>
                  </a:ext>
                </a:extLst>
              </a:tr>
              <a:tr h="32720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Военно- патриотическая игра «Зарница-2022»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место – команда МБОУ «Лицей №12»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71030096"/>
                  </a:ext>
                </a:extLst>
              </a:tr>
              <a:tr h="45544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Финал регионального этапа соревнований «Президентские состязания»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место – команда МБОУ «СОШ №8»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7412312"/>
                  </a:ext>
                </a:extLst>
              </a:tr>
              <a:tr h="45544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Финал регионального этапа соревнований «Президентские спортивные игры»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 – команда МБОУ «Лицей №12»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26946953"/>
                  </a:ext>
                </a:extLst>
              </a:tr>
              <a:tr h="45544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Финал регионального этапа соревнований по ТЭГ- РЕГБИ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 – команда МБОУ «Гимназия №11»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25106151"/>
                  </a:ext>
                </a:extLst>
              </a:tr>
              <a:tr h="6888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проектов ГТО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 – команда МБОУ «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Нижнечершилинская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ООШ»;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место – команда МБОУ «СОШ №3»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395520"/>
                  </a:ext>
                </a:extLst>
              </a:tr>
              <a:tr h="45657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 этап соревнований «Президентские спортивные игры» (Краснодарский</a:t>
                      </a:r>
                      <a:r>
                        <a:rPr lang="ru-RU" sz="12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край г. Анапа)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место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764614"/>
                  </a:ext>
                </a:extLst>
              </a:tr>
              <a:tr h="4778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3220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223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720079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КАНБАН-ДОСКА</a:t>
            </a:r>
            <a:b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" y="1889523"/>
            <a:ext cx="3816350" cy="238140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bostonglobalforum.org/wp-content/uploads/Hirotaka-Takeuchi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032" y="1802881"/>
            <a:ext cx="2092821" cy="27904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TextBox 2"/>
          <p:cNvSpPr txBox="1">
            <a:spLocks noChangeArrowheads="1"/>
          </p:cNvSpPr>
          <p:nvPr/>
        </p:nvSpPr>
        <p:spPr bwMode="auto">
          <a:xfrm>
            <a:off x="5907882" y="4831557"/>
            <a:ext cx="311824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Хиротака Такеучи-</a:t>
            </a:r>
          </a:p>
          <a:p>
            <a:pPr algn="ctr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профессор Гарвардской школы бизнеса.</a:t>
            </a:r>
          </a:p>
        </p:txBody>
      </p:sp>
      <p:sp>
        <p:nvSpPr>
          <p:cNvPr id="7174" name="TextBox 3"/>
          <p:cNvSpPr txBox="1">
            <a:spLocks noChangeArrowheads="1"/>
          </p:cNvSpPr>
          <p:nvPr/>
        </p:nvSpPr>
        <p:spPr bwMode="auto">
          <a:xfrm>
            <a:off x="425053" y="4508897"/>
            <a:ext cx="4185047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5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Канбан-доска -</a:t>
            </a:r>
            <a:r>
              <a:rPr lang="ru-RU" altLang="ru-RU" sz="15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 рабочее пространство для большой команды, в котором находится список задач, распределенных по приоритетности, этапу выполнения.</a:t>
            </a:r>
          </a:p>
        </p:txBody>
      </p:sp>
    </p:spTree>
    <p:extLst>
      <p:ext uri="{BB962C8B-B14F-4D97-AF65-F5344CB8AC3E}">
        <p14:creationId xmlns:p14="http://schemas.microsoft.com/office/powerpoint/2010/main" val="70581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1440160"/>
          </a:xfrm>
        </p:spPr>
        <p:txBody>
          <a:bodyPr>
            <a:normAutofit/>
          </a:bodyPr>
          <a:lstStyle/>
          <a:p>
            <a:r>
              <a:rPr lang="ru-RU" dirty="0"/>
              <a:t>Приоритетное направление:</a:t>
            </a:r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11560" y="3068960"/>
            <a:ext cx="7848872" cy="2569840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5900" dirty="0">
                <a:solidFill>
                  <a:schemeClr val="tx1"/>
                </a:solidFill>
              </a:rPr>
              <a:t>Содействие развитию профессиональной компетентности педагогических работников и формирование их профессиональной готовности к реализации </a:t>
            </a:r>
            <a:r>
              <a:rPr lang="ru-RU" sz="5900" dirty="0" smtClean="0">
                <a:solidFill>
                  <a:schemeClr val="tx1"/>
                </a:solidFill>
              </a:rPr>
              <a:t>обновленных федеральных </a:t>
            </a:r>
            <a:r>
              <a:rPr lang="ru-RU" sz="5900" dirty="0">
                <a:solidFill>
                  <a:schemeClr val="tx1"/>
                </a:solidFill>
              </a:rPr>
              <a:t>государственных стандартов общего образования и к работе в условиях введения профессиональных стандартов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4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71600" y="2420888"/>
            <a:ext cx="7772400" cy="1470025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599EEB-E93E-401E-A579-CC9C0B91783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8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792087"/>
          </a:xfrm>
        </p:spPr>
        <p:txBody>
          <a:bodyPr>
            <a:no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Задачи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395536" y="2420888"/>
            <a:ext cx="8568952" cy="352839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Создать </a:t>
            </a:r>
            <a:r>
              <a:rPr lang="ru-RU" dirty="0">
                <a:solidFill>
                  <a:schemeClr val="tx1"/>
                </a:solidFill>
              </a:rPr>
              <a:t>условия и обеспечить освоение новых образовательных технологий согласно с современными требованиями образования и планомерного их внедрения в практическую деятельность;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Создать информационно-методическое пространство, способствующее совершенствованию преподаванию предметов «Музыка», курса «ОБЖ», «Физическая культура», «Технология».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Обеспечить развитие педагогической компетентности работников образования через проведение муниципальных семинаров, практикумов, «круглых столов», научно- практических конференций.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Осуществлять методическое сопровождение педагогов, участвующих в разнообразных конкурсах и олимпиадах по МХК, физической культуре, ОБЖ.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2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296144"/>
          </a:xfrm>
        </p:spPr>
        <p:txBody>
          <a:bodyPr/>
          <a:lstStyle/>
          <a:p>
            <a:r>
              <a:rPr lang="ru-RU" dirty="0" err="1" smtClean="0"/>
              <a:t>Диагностико</a:t>
            </a:r>
            <a:r>
              <a:rPr lang="ru-RU" dirty="0" smtClean="0"/>
              <a:t>- аналитическое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539552" y="2708920"/>
            <a:ext cx="8064896" cy="3528392"/>
          </a:xfrm>
        </p:spPr>
        <p:txBody>
          <a:bodyPr>
            <a:normAutofit fontScale="77500" lnSpcReduction="20000"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900" dirty="0">
                <a:solidFill>
                  <a:prstClr val="black"/>
                </a:solidFill>
              </a:rPr>
              <a:t>мониторинг профессиональных и информационных потребностей учителей;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900" dirty="0">
                <a:solidFill>
                  <a:prstClr val="black"/>
                </a:solidFill>
              </a:rPr>
              <a:t>изучение и анализ состояния результатов методической работы, определение направлений её совершенствования;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900" dirty="0">
                <a:solidFill>
                  <a:prstClr val="black"/>
                </a:solidFill>
              </a:rPr>
              <a:t>создание базы данных о педагогических работниках;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900" dirty="0">
                <a:solidFill>
                  <a:prstClr val="black"/>
                </a:solidFill>
              </a:rPr>
              <a:t>выявление затруднений дидактического и методического характера в образовательном процессе;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tt-RU" sz="2900" dirty="0">
                <a:solidFill>
                  <a:prstClr val="black"/>
                </a:solidFill>
              </a:rPr>
              <a:t>сбор и обработка информа</a:t>
            </a:r>
            <a:r>
              <a:rPr lang="ru-RU" sz="2900" dirty="0" err="1">
                <a:solidFill>
                  <a:prstClr val="black"/>
                </a:solidFill>
              </a:rPr>
              <a:t>ции</a:t>
            </a:r>
            <a:r>
              <a:rPr lang="ru-RU" sz="2900" dirty="0">
                <a:solidFill>
                  <a:prstClr val="black"/>
                </a:solidFill>
              </a:rPr>
              <a:t> о результатах учебно- воспитательной работы;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900" dirty="0">
                <a:solidFill>
                  <a:prstClr val="black"/>
                </a:solidFill>
              </a:rPr>
              <a:t>изучение, обобщение и распространение передового педагогического опыта.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28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1440159"/>
          </a:xfrm>
        </p:spPr>
        <p:txBody>
          <a:bodyPr/>
          <a:lstStyle/>
          <a:p>
            <a:r>
              <a:rPr lang="ru-RU" dirty="0" smtClean="0"/>
              <a:t>Информационно- методическое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11560" y="2780928"/>
            <a:ext cx="8064896" cy="2857872"/>
          </a:xfrm>
        </p:spPr>
        <p:txBody>
          <a:bodyPr>
            <a:normAutofit fontScale="775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формирование банка педагогической информации;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ознакомление педагогического коллектива с новинками методической литературы на бумажных и электронных носителях;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ознакомление педагогических работников с опытом инновационной деятельности учителей </a:t>
            </a:r>
            <a:r>
              <a:rPr lang="ru-RU" dirty="0" smtClean="0">
                <a:solidFill>
                  <a:schemeClr val="tx1"/>
                </a:solidFill>
              </a:rPr>
              <a:t>по курируемым циклам.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39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1656183"/>
          </a:xfrm>
        </p:spPr>
        <p:txBody>
          <a:bodyPr/>
          <a:lstStyle/>
          <a:p>
            <a:r>
              <a:rPr lang="ru-RU" dirty="0" smtClean="0"/>
              <a:t>Организационно- методическая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73896"/>
          </a:xfrm>
        </p:spPr>
        <p:txBody>
          <a:bodyPr>
            <a:normAutofit fontScale="550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изучение запросов, методическое сопровождение и оказание практической помощи </a:t>
            </a:r>
            <a:r>
              <a:rPr lang="ru-RU" dirty="0" smtClean="0">
                <a:solidFill>
                  <a:schemeClr val="tx1"/>
                </a:solidFill>
              </a:rPr>
              <a:t>курируемым учителям в </a:t>
            </a:r>
            <a:r>
              <a:rPr lang="ru-RU" dirty="0">
                <a:solidFill>
                  <a:schemeClr val="tx1"/>
                </a:solidFill>
              </a:rPr>
              <a:t>период подготовки к аттестации, в </a:t>
            </a:r>
            <a:r>
              <a:rPr lang="ru-RU" dirty="0" err="1">
                <a:solidFill>
                  <a:schemeClr val="tx1"/>
                </a:solidFill>
              </a:rPr>
              <a:t>межаттестационные</a:t>
            </a:r>
            <a:r>
              <a:rPr lang="ru-RU" dirty="0">
                <a:solidFill>
                  <a:schemeClr val="tx1"/>
                </a:solidFill>
              </a:rPr>
              <a:t> периоды;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прогнозирование, планирование и организация повышения квалификации и профессиональной подготовки учителей, оказание им информационно-методической помощи в системе непрерывного образования;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организация работы методических </a:t>
            </a:r>
            <a:r>
              <a:rPr lang="ru-RU" dirty="0" smtClean="0">
                <a:solidFill>
                  <a:schemeClr val="tx1"/>
                </a:solidFill>
              </a:rPr>
              <a:t>объединений;</a:t>
            </a:r>
            <a:endParaRPr lang="ru-RU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подготовка и проведение научно-практических конференций, конкурсов и фестивалей профессионального педагогического мастерства;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участие в организации и проведении конференций исследовательских работ учащихся школы.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3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80728"/>
            <a:ext cx="7268344" cy="1611610"/>
          </a:xfrm>
        </p:spPr>
        <p:txBody>
          <a:bodyPr/>
          <a:lstStyle/>
          <a:p>
            <a:r>
              <a:rPr lang="ru-RU" dirty="0" smtClean="0"/>
              <a:t>Консультационная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424936" cy="3528392"/>
          </a:xfrm>
        </p:spPr>
        <p:txBody>
          <a:bodyPr>
            <a:normAutofit fontScale="625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организация </a:t>
            </a:r>
            <a:r>
              <a:rPr lang="ru-RU" dirty="0">
                <a:solidFill>
                  <a:schemeClr val="tx1"/>
                </a:solidFill>
              </a:rPr>
              <a:t>конкурсов профессионального мастерства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проведение муниципальных предметных олимпиад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тематические изучения «О состоянии преподавания предметов «Физическая культура», «ОБЖ», «Технология» «Музыка»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семинары, практикумы, конференции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консультативная деятельность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оказание помощи педагогам, администрации в прогнозировании изменений и тех проблем, с которыми образовательные организации могут столкнуться в будущем;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оказание разнообразной по формам и содержанию научно-методической помощи педагогическим работникам, осуществляющим инновационную деятельность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44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144015"/>
          </a:xfrm>
        </p:spPr>
        <p:txBody>
          <a:bodyPr>
            <a:normAutofit fontScale="90000"/>
          </a:bodyPr>
          <a:lstStyle/>
          <a:p>
            <a:r>
              <a:rPr lang="ru-RU" i="0" dirty="0">
                <a:solidFill>
                  <a:prstClr val="black"/>
                </a:solidFill>
              </a:rPr>
              <a:t>Заседания муниципальных методических объединений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7" y="1772816"/>
            <a:ext cx="3669937" cy="23042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933056"/>
            <a:ext cx="3312367" cy="27466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896" y="3933056"/>
            <a:ext cx="4320480" cy="280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5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sz="4000" i="0" dirty="0">
                <a:solidFill>
                  <a:prstClr val="black"/>
                </a:solidFill>
              </a:rPr>
              <a:t>Открытые уроки, мероприятия, </a:t>
            </a:r>
            <a:br>
              <a:rPr lang="ru-RU" sz="4000" i="0" dirty="0">
                <a:solidFill>
                  <a:prstClr val="black"/>
                </a:solidFill>
              </a:rPr>
            </a:br>
            <a:r>
              <a:rPr lang="ru-RU" sz="4000" i="0" dirty="0">
                <a:solidFill>
                  <a:prstClr val="black"/>
                </a:solidFill>
              </a:rPr>
              <a:t>мастер-классы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99EEB-E93E-401E-A579-CC9C0B917839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2598738"/>
            <a:ext cx="3705225" cy="25288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3" y="1772816"/>
            <a:ext cx="3384376" cy="2448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02" b="19600"/>
          <a:stretch/>
        </p:blipFill>
        <p:spPr>
          <a:xfrm>
            <a:off x="4427984" y="1820446"/>
            <a:ext cx="3672408" cy="24482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592" y="4293096"/>
            <a:ext cx="2304256" cy="23042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5856" y="4293097"/>
            <a:ext cx="5230887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7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!!!!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4751</TotalTime>
  <Words>1154</Words>
  <Application>Microsoft Office PowerPoint</Application>
  <PresentationFormat>Экран (4:3)</PresentationFormat>
  <Paragraphs>213</Paragraphs>
  <Slides>20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Специальное оформление</vt:lpstr>
      <vt:lpstr>1_Специальное оформление</vt:lpstr>
      <vt:lpstr>!!!!</vt:lpstr>
      <vt:lpstr>Презентация PowerPoint</vt:lpstr>
      <vt:lpstr>Приоритетное направление:</vt:lpstr>
      <vt:lpstr> Задачи: </vt:lpstr>
      <vt:lpstr>Диагностико- аналитическое</vt:lpstr>
      <vt:lpstr>Информационно- методическое</vt:lpstr>
      <vt:lpstr>Организационно- методическая</vt:lpstr>
      <vt:lpstr>Консультационная </vt:lpstr>
      <vt:lpstr>Заседания муниципальных методических объединений</vt:lpstr>
      <vt:lpstr>Открытые уроки, мероприятия,  мастер-классы</vt:lpstr>
      <vt:lpstr>Образовательные технологии</vt:lpstr>
      <vt:lpstr>Парад муниципальных методических объединений  педагогических работников</vt:lpstr>
      <vt:lpstr>Презентация PowerPoint</vt:lpstr>
      <vt:lpstr>Взаимодействие с ведомственными организациями</vt:lpstr>
      <vt:lpstr> Взаимодействие с центрами цифрового и гуманитарного профилей «Точка роста» на базах: Тимяшевской СОШ, Шугуровской СОШ им. В.П. Чкалова, Староиштирякской ООШ</vt:lpstr>
      <vt:lpstr>Интеграция с муниципальными методическими объединениями</vt:lpstr>
      <vt:lpstr>Методическая работа</vt:lpstr>
      <vt:lpstr>Результаты олимпиад  </vt:lpstr>
      <vt:lpstr>Результативность участия в республиканских конкурсах, соревнованиях в 2021-2022 учебном году</vt:lpstr>
      <vt:lpstr>КАНБАН-ДОСКА </vt:lpstr>
      <vt:lpstr>Спасибо за внимание!</vt:lpstr>
    </vt:vector>
  </TitlesOfParts>
  <Company>ИМЦ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Доступность качественного образования: условия и возможности для развития</dc:title>
  <dc:creator>РС</dc:creator>
  <cp:lastModifiedBy>Admin</cp:lastModifiedBy>
  <cp:revision>454</cp:revision>
  <cp:lastPrinted>2022-10-24T08:32:17Z</cp:lastPrinted>
  <dcterms:created xsi:type="dcterms:W3CDTF">2015-08-17T06:40:55Z</dcterms:created>
  <dcterms:modified xsi:type="dcterms:W3CDTF">2022-10-28T05:51:59Z</dcterms:modified>
</cp:coreProperties>
</file>